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Cantarell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Cantarell-regular.fntdata"/><Relationship Id="rId14" Type="http://schemas.openxmlformats.org/officeDocument/2006/relationships/slide" Target="slides/slide9.xml"/><Relationship Id="rId17" Type="http://schemas.openxmlformats.org/officeDocument/2006/relationships/font" Target="fonts/Cantarell-italic.fntdata"/><Relationship Id="rId16" Type="http://schemas.openxmlformats.org/officeDocument/2006/relationships/font" Target="fonts/Cantarell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Cantarell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4432" y="685800"/>
            <a:ext cx="45699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4432" y="685800"/>
            <a:ext cx="45699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i="0" sz="4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None/>
              <a:defRPr b="0" i="0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5750" y="58483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" name="Shape 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484181" cy="48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484181" cy="48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buClr>
                <a:schemeClr val="lt2"/>
              </a:buClr>
              <a:buFont typeface="Consolas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914400" y="1783559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406400" rtl="0" algn="l">
              <a:spcBef>
                <a:spcPts val="700"/>
              </a:spcBef>
              <a:buClr>
                <a:schemeClr val="lt2"/>
              </a:buClr>
              <a:buFont typeface="Noto Symbol"/>
              <a:buChar char="▪"/>
              <a:defRPr/>
            </a:lvl1pPr>
            <a:lvl2pPr indent="-139700" lvl="1" marL="736600" rtl="0" algn="l">
              <a:spcBef>
                <a:spcPts val="500"/>
              </a:spcBef>
              <a:buClr>
                <a:schemeClr val="accent2"/>
              </a:buClr>
              <a:buFont typeface="Noto Symbol"/>
              <a:buChar char="▫"/>
              <a:defRPr/>
            </a:lvl2pPr>
            <a:lvl3pPr indent="-76200" lvl="2" marL="990600" rtl="0" algn="l">
              <a:spcBef>
                <a:spcPts val="500"/>
              </a:spcBef>
              <a:buClr>
                <a:schemeClr val="accent2"/>
              </a:buClr>
              <a:buFont typeface="Noto Symbol"/>
              <a:buChar char="◾"/>
              <a:defRPr/>
            </a:lvl3pPr>
            <a:lvl4pPr indent="-88900" lvl="3" marL="1257300" rtl="0" algn="l">
              <a:spcBef>
                <a:spcPts val="400"/>
              </a:spcBef>
              <a:buClr>
                <a:schemeClr val="accent3"/>
              </a:buClr>
              <a:buFont typeface="Noto Symbol"/>
              <a:buChar char=""/>
              <a:defRPr/>
            </a:lvl4pPr>
            <a:lvl5pPr indent="-88900" lvl="4" marL="1485900" rtl="0" algn="l">
              <a:spcBef>
                <a:spcPts val="400"/>
              </a:spcBef>
              <a:buClr>
                <a:schemeClr val="accent3"/>
              </a:buClr>
              <a:buFont typeface="Noto Symbol"/>
              <a:buChar char="⚫"/>
              <a:defRPr/>
            </a:lvl5pPr>
            <a:lvl6pPr indent="-101600" lvl="5" marL="1714500" rtl="0" algn="l">
              <a:spcBef>
                <a:spcPts val="400"/>
              </a:spcBef>
              <a:buClr>
                <a:schemeClr val="accent3"/>
              </a:buClr>
              <a:buFont typeface="Noto Symbol"/>
              <a:buChar char="⚫"/>
              <a:defRPr/>
            </a:lvl6pPr>
            <a:lvl7pPr indent="-88900" lvl="6" marL="1905000" rtl="0" algn="l">
              <a:spcBef>
                <a:spcPts val="300"/>
              </a:spcBef>
              <a:buClr>
                <a:schemeClr val="accent4"/>
              </a:buClr>
              <a:buFont typeface="Noto Symbol"/>
              <a:buChar char="⚫"/>
              <a:defRPr/>
            </a:lvl7pPr>
            <a:lvl8pPr indent="-88900" lvl="7" marL="2095500" rtl="0" algn="l">
              <a:spcBef>
                <a:spcPts val="300"/>
              </a:spcBef>
              <a:buClr>
                <a:schemeClr val="accent4"/>
              </a:buClr>
              <a:buFont typeface="Noto Symbol"/>
              <a:buChar char="⚫"/>
              <a:defRPr/>
            </a:lvl8pPr>
            <a:lvl9pPr indent="-88900" lvl="8" marL="2286000" rtl="0" algn="l">
              <a:spcBef>
                <a:spcPts val="300"/>
              </a:spcBef>
              <a:buClr>
                <a:schemeClr val="accent4"/>
              </a:buClr>
              <a:buFont typeface="Noto Symbol"/>
              <a:buChar char="⚫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6477006" y="64166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4300" lIns="64300" rIns="64300" tIns="64300"/>
          <a:lstStyle>
            <a:lvl1pPr indent="0" lvl="0" marL="0" marR="0" rtl="0" algn="l">
              <a:spcBef>
                <a:spcPts val="0"/>
              </a:spcBef>
              <a:buSzPct val="100000"/>
              <a:defRPr sz="1000"/>
            </a:lvl1pPr>
            <a:lvl2pPr indent="0" lvl="1" marL="457200" marR="0" rtl="0" algn="l">
              <a:spcBef>
                <a:spcPts val="0"/>
              </a:spcBef>
              <a:buSzPct val="100000"/>
              <a:defRPr sz="1000"/>
            </a:lvl2pPr>
            <a:lvl3pPr indent="0" lvl="2" marL="914400" marR="0" rtl="0" algn="l">
              <a:spcBef>
                <a:spcPts val="0"/>
              </a:spcBef>
              <a:buSzPct val="100000"/>
              <a:defRPr sz="1000"/>
            </a:lvl3pPr>
            <a:lvl4pPr indent="0" lvl="3" marL="1371600" marR="0" rtl="0" algn="l">
              <a:spcBef>
                <a:spcPts val="0"/>
              </a:spcBef>
              <a:buSzPct val="100000"/>
              <a:defRPr sz="1000"/>
            </a:lvl4pPr>
            <a:lvl5pPr indent="-12700" lvl="4" marL="1828800" marR="0" rtl="0" algn="l">
              <a:spcBef>
                <a:spcPts val="0"/>
              </a:spcBef>
              <a:buSzPct val="100000"/>
              <a:defRPr sz="1000"/>
            </a:lvl5pPr>
            <a:lvl6pPr indent="-12700" lvl="5" marL="2286000" marR="0" rtl="0" algn="l">
              <a:spcBef>
                <a:spcPts val="0"/>
              </a:spcBef>
              <a:buSzPct val="100000"/>
              <a:defRPr sz="1000"/>
            </a:lvl6pPr>
            <a:lvl7pPr indent="0" lvl="6" marL="2743200" marR="0" rtl="0" algn="l">
              <a:spcBef>
                <a:spcPts val="0"/>
              </a:spcBef>
              <a:buSzPct val="100000"/>
              <a:defRPr sz="1000"/>
            </a:lvl7pPr>
            <a:lvl8pPr indent="0" lvl="7" marL="3200400" marR="0" rtl="0" algn="l">
              <a:spcBef>
                <a:spcPts val="0"/>
              </a:spcBef>
              <a:buSzPct val="100000"/>
              <a:defRPr sz="1000"/>
            </a:lvl8pPr>
            <a:lvl9pPr indent="0" lvl="8" marL="3657600" marR="0" rtl="0" algn="l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914400" y="6416675"/>
            <a:ext cx="556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4300" lIns="64300" rIns="64300" tIns="64300"/>
          <a:lstStyle>
            <a:lvl1pPr indent="0" lvl="0" marL="0" marR="0" rtl="0" algn="r">
              <a:spcBef>
                <a:spcPts val="0"/>
              </a:spcBef>
              <a:buSzPct val="100000"/>
              <a:defRPr sz="1000"/>
            </a:lvl1pPr>
            <a:lvl2pPr indent="0" lvl="1" marL="457200" marR="0" rtl="0" algn="l">
              <a:spcBef>
                <a:spcPts val="0"/>
              </a:spcBef>
              <a:buSzPct val="100000"/>
              <a:defRPr sz="1000"/>
            </a:lvl2pPr>
            <a:lvl3pPr indent="0" lvl="2" marL="914400" marR="0" rtl="0" algn="l">
              <a:spcBef>
                <a:spcPts val="0"/>
              </a:spcBef>
              <a:buSzPct val="100000"/>
              <a:defRPr sz="1000"/>
            </a:lvl3pPr>
            <a:lvl4pPr indent="0" lvl="3" marL="1371600" marR="0" rtl="0" algn="l">
              <a:spcBef>
                <a:spcPts val="0"/>
              </a:spcBef>
              <a:buSzPct val="100000"/>
              <a:defRPr sz="1000"/>
            </a:lvl4pPr>
            <a:lvl5pPr indent="-12700" lvl="4" marL="1828800" marR="0" rtl="0" algn="l">
              <a:spcBef>
                <a:spcPts val="0"/>
              </a:spcBef>
              <a:buSzPct val="100000"/>
              <a:defRPr sz="1000"/>
            </a:lvl5pPr>
            <a:lvl6pPr indent="-12700" lvl="5" marL="2286000" marR="0" rtl="0" algn="l">
              <a:spcBef>
                <a:spcPts val="0"/>
              </a:spcBef>
              <a:buSzPct val="100000"/>
              <a:defRPr sz="1000"/>
            </a:lvl6pPr>
            <a:lvl7pPr indent="0" lvl="6" marL="2743200" marR="0" rtl="0" algn="l">
              <a:spcBef>
                <a:spcPts val="0"/>
              </a:spcBef>
              <a:buSzPct val="100000"/>
              <a:defRPr sz="1000"/>
            </a:lvl7pPr>
            <a:lvl8pPr indent="0" lvl="7" marL="3200400" marR="0" rtl="0" algn="l">
              <a:spcBef>
                <a:spcPts val="0"/>
              </a:spcBef>
              <a:buSzPct val="100000"/>
              <a:defRPr sz="1000"/>
            </a:lvl8pPr>
            <a:lvl9pPr indent="0" lvl="8" marL="3657600" marR="0" rtl="0" algn="l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610608" y="6416675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91425" rIns="91425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2"/>
                </a:solidFill>
                <a:latin typeface="Cantarell"/>
                <a:ea typeface="Cantarell"/>
                <a:cs typeface="Cantarell"/>
                <a:sym typeface="Cantarel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645575" cy="6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645575" cy="6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" name="Shape 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645575" cy="6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645575" cy="6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buClr>
                <a:schemeClr val="lt2"/>
              </a:buClr>
              <a:buFont typeface="Consolas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914400" y="1783559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406400" rtl="0" algn="l">
              <a:spcBef>
                <a:spcPts val="700"/>
              </a:spcBef>
              <a:buClr>
                <a:schemeClr val="lt2"/>
              </a:buClr>
              <a:buFont typeface="Noto Symbol"/>
              <a:buChar char="▪"/>
              <a:defRPr/>
            </a:lvl1pPr>
            <a:lvl2pPr indent="-139700" lvl="1" marL="736600" rtl="0" algn="l">
              <a:spcBef>
                <a:spcPts val="500"/>
              </a:spcBef>
              <a:buClr>
                <a:schemeClr val="accent2"/>
              </a:buClr>
              <a:buFont typeface="Noto Symbol"/>
              <a:buChar char="▫"/>
              <a:defRPr/>
            </a:lvl2pPr>
            <a:lvl3pPr indent="-76200" lvl="2" marL="990600" rtl="0" algn="l">
              <a:spcBef>
                <a:spcPts val="500"/>
              </a:spcBef>
              <a:buClr>
                <a:schemeClr val="accent2"/>
              </a:buClr>
              <a:buFont typeface="Noto Symbol"/>
              <a:buChar char="◾"/>
              <a:defRPr/>
            </a:lvl3pPr>
            <a:lvl4pPr indent="-88900" lvl="3" marL="1257300" rtl="0" algn="l">
              <a:spcBef>
                <a:spcPts val="400"/>
              </a:spcBef>
              <a:buClr>
                <a:schemeClr val="accent3"/>
              </a:buClr>
              <a:buFont typeface="Noto Symbol"/>
              <a:buChar char=""/>
              <a:defRPr/>
            </a:lvl4pPr>
            <a:lvl5pPr indent="-88900" lvl="4" marL="1485900" rtl="0" algn="l">
              <a:spcBef>
                <a:spcPts val="400"/>
              </a:spcBef>
              <a:buClr>
                <a:schemeClr val="accent3"/>
              </a:buClr>
              <a:buFont typeface="Noto Symbol"/>
              <a:buChar char="⚫"/>
              <a:defRPr/>
            </a:lvl5pPr>
            <a:lvl6pPr indent="-101600" lvl="5" marL="1714500" rtl="0" algn="l">
              <a:spcBef>
                <a:spcPts val="400"/>
              </a:spcBef>
              <a:buClr>
                <a:schemeClr val="accent3"/>
              </a:buClr>
              <a:buFont typeface="Noto Symbol"/>
              <a:buChar char="⚫"/>
              <a:defRPr/>
            </a:lvl6pPr>
            <a:lvl7pPr indent="-88900" lvl="6" marL="1905000" rtl="0" algn="l">
              <a:spcBef>
                <a:spcPts val="300"/>
              </a:spcBef>
              <a:buClr>
                <a:schemeClr val="accent4"/>
              </a:buClr>
              <a:buFont typeface="Noto Symbol"/>
              <a:buChar char="⚫"/>
              <a:defRPr/>
            </a:lvl7pPr>
            <a:lvl8pPr indent="-88900" lvl="7" marL="2095500" rtl="0" algn="l">
              <a:spcBef>
                <a:spcPts val="300"/>
              </a:spcBef>
              <a:buClr>
                <a:schemeClr val="accent4"/>
              </a:buClr>
              <a:buFont typeface="Noto Symbol"/>
              <a:buChar char="⚫"/>
              <a:defRPr/>
            </a:lvl8pPr>
            <a:lvl9pPr indent="-88900" lvl="8" marL="2286000" rtl="0" algn="l">
              <a:spcBef>
                <a:spcPts val="300"/>
              </a:spcBef>
              <a:buClr>
                <a:schemeClr val="accent4"/>
              </a:buClr>
              <a:buFont typeface="Noto Symbol"/>
              <a:buChar char="⚫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6477006" y="6416675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b" bIns="64300" lIns="64300" rIns="64300" tIns="64300"/>
          <a:lstStyle>
            <a:lvl1pPr indent="0" lvl="0" marL="0" marR="0" rtl="0" algn="l">
              <a:spcBef>
                <a:spcPts val="0"/>
              </a:spcBef>
              <a:buSzPct val="100000"/>
              <a:defRPr sz="1000"/>
            </a:lvl1pPr>
            <a:lvl2pPr indent="0" lvl="1" marL="457200" marR="0" rtl="0" algn="l">
              <a:spcBef>
                <a:spcPts val="0"/>
              </a:spcBef>
              <a:buSzPct val="100000"/>
              <a:defRPr sz="1000"/>
            </a:lvl2pPr>
            <a:lvl3pPr indent="0" lvl="2" marL="914400" marR="0" rtl="0" algn="l">
              <a:spcBef>
                <a:spcPts val="0"/>
              </a:spcBef>
              <a:buSzPct val="100000"/>
              <a:defRPr sz="1000"/>
            </a:lvl3pPr>
            <a:lvl4pPr indent="0" lvl="3" marL="1371600" marR="0" rtl="0" algn="l">
              <a:spcBef>
                <a:spcPts val="0"/>
              </a:spcBef>
              <a:buSzPct val="100000"/>
              <a:defRPr sz="1000"/>
            </a:lvl4pPr>
            <a:lvl5pPr indent="-12700" lvl="4" marL="1828800" marR="0" rtl="0" algn="l">
              <a:spcBef>
                <a:spcPts val="0"/>
              </a:spcBef>
              <a:buSzPct val="100000"/>
              <a:defRPr sz="1000"/>
            </a:lvl5pPr>
            <a:lvl6pPr indent="-12700" lvl="5" marL="2286000" marR="0" rtl="0" algn="l">
              <a:spcBef>
                <a:spcPts val="0"/>
              </a:spcBef>
              <a:buSzPct val="100000"/>
              <a:defRPr sz="1000"/>
            </a:lvl6pPr>
            <a:lvl7pPr indent="0" lvl="6" marL="2743200" marR="0" rtl="0" algn="l">
              <a:spcBef>
                <a:spcPts val="0"/>
              </a:spcBef>
              <a:buSzPct val="100000"/>
              <a:defRPr sz="1000"/>
            </a:lvl7pPr>
            <a:lvl8pPr indent="0" lvl="7" marL="3200400" marR="0" rtl="0" algn="l">
              <a:spcBef>
                <a:spcPts val="0"/>
              </a:spcBef>
              <a:buSzPct val="100000"/>
              <a:defRPr sz="1000"/>
            </a:lvl8pPr>
            <a:lvl9pPr indent="0" lvl="8" marL="3657600" marR="0" rtl="0" algn="l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914400" y="6416675"/>
            <a:ext cx="5562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b" bIns="64300" lIns="64300" rIns="64300" tIns="64300"/>
          <a:lstStyle>
            <a:lvl1pPr indent="0" lvl="0" marL="0" marR="0" rtl="0" algn="r">
              <a:spcBef>
                <a:spcPts val="0"/>
              </a:spcBef>
              <a:buSzPct val="100000"/>
              <a:defRPr sz="1000"/>
            </a:lvl1pPr>
            <a:lvl2pPr indent="0" lvl="1" marL="457200" marR="0" rtl="0" algn="l">
              <a:spcBef>
                <a:spcPts val="0"/>
              </a:spcBef>
              <a:buSzPct val="100000"/>
              <a:defRPr sz="1000"/>
            </a:lvl2pPr>
            <a:lvl3pPr indent="0" lvl="2" marL="914400" marR="0" rtl="0" algn="l">
              <a:spcBef>
                <a:spcPts val="0"/>
              </a:spcBef>
              <a:buSzPct val="100000"/>
              <a:defRPr sz="1000"/>
            </a:lvl3pPr>
            <a:lvl4pPr indent="0" lvl="3" marL="1371600" marR="0" rtl="0" algn="l">
              <a:spcBef>
                <a:spcPts val="0"/>
              </a:spcBef>
              <a:buSzPct val="100000"/>
              <a:defRPr sz="1000"/>
            </a:lvl4pPr>
            <a:lvl5pPr indent="-12700" lvl="4" marL="1828800" marR="0" rtl="0" algn="l">
              <a:spcBef>
                <a:spcPts val="0"/>
              </a:spcBef>
              <a:buSzPct val="100000"/>
              <a:defRPr sz="1000"/>
            </a:lvl5pPr>
            <a:lvl6pPr indent="-12700" lvl="5" marL="2286000" marR="0" rtl="0" algn="l">
              <a:spcBef>
                <a:spcPts val="0"/>
              </a:spcBef>
              <a:buSzPct val="100000"/>
              <a:defRPr sz="1000"/>
            </a:lvl6pPr>
            <a:lvl7pPr indent="0" lvl="6" marL="2743200" marR="0" rtl="0" algn="l">
              <a:spcBef>
                <a:spcPts val="0"/>
              </a:spcBef>
              <a:buSzPct val="100000"/>
              <a:defRPr sz="1000"/>
            </a:lvl7pPr>
            <a:lvl8pPr indent="0" lvl="7" marL="3200400" marR="0" rtl="0" algn="l">
              <a:spcBef>
                <a:spcPts val="0"/>
              </a:spcBef>
              <a:buSzPct val="100000"/>
              <a:defRPr sz="1000"/>
            </a:lvl8pPr>
            <a:lvl9pPr indent="0" lvl="8" marL="3657600" marR="0" rtl="0" algn="l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610608" y="6416675"/>
            <a:ext cx="4572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91425" rIns="91425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lt2"/>
                </a:solidFill>
                <a:latin typeface="Cantarell"/>
                <a:ea typeface="Cantarell"/>
                <a:cs typeface="Cantarell"/>
                <a:sym typeface="Cantarel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x="685800" y="2111123"/>
            <a:ext cx="7772400" cy="1546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i="0" sz="4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Arial"/>
              <a:buNone/>
              <a:defRPr b="0" i="0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95750" y="5848350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484181" cy="48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pic>
        <p:nvPicPr>
          <p:cNvPr id="47" name="Shape 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1950" y="6079075"/>
            <a:ext cx="484181" cy="48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600"/>
              </a:spcBef>
              <a:buClr>
                <a:srgbClr val="FFFFFF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rgbClr val="FFFFFF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rgbClr val="FFFFFF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rgbClr val="FFFFFF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rgbClr val="FFFFFF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rgbClr val="FFFFFF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rgbClr val="FFFFFF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600"/>
              </a:spcBef>
              <a:buClr>
                <a:srgbClr val="FFFFFF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rgbClr val="FFFFFF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rgbClr val="FFFFFF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rgbClr val="FFFFFF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rgbClr val="FFFFFF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rgbClr val="FFFFFF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rgbClr val="FFFFFF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rgbClr val="FFFFFF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journal.frontiersin.org/Journal/10.3389/fncom.2014.00137/abstract" TargetMode="External"/><Relationship Id="rId4" Type="http://schemas.openxmlformats.org/officeDocument/2006/relationships/hyperlink" Target="http://journal.frontiersin.org/Journal/10.3389/fncom.2014.00137/abstrac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zjqLwPgLnV0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Relationship Id="rId4" Type="http://schemas.openxmlformats.org/officeDocument/2006/relationships/image" Target="../media/image24.gif"/><Relationship Id="rId5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goo.gl/XGQPX" TargetMode="External"/><Relationship Id="rId4" Type="http://schemas.openxmlformats.org/officeDocument/2006/relationships/hyperlink" Target="http://goo.gl/XGQPX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8.png"/><Relationship Id="rId13" Type="http://schemas.openxmlformats.org/officeDocument/2006/relationships/image" Target="../media/image20.gif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14" Type="http://schemas.openxmlformats.org/officeDocument/2006/relationships/image" Target="../media/image16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8.jpg"/><Relationship Id="rId8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85100" y="-253475"/>
            <a:ext cx="8958900" cy="337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OpenWorm </a:t>
            </a:r>
          </a:p>
        </p:txBody>
      </p:sp>
      <p:sp>
        <p:nvSpPr>
          <p:cNvPr id="64" name="Shape 64"/>
          <p:cNvSpPr txBox="1"/>
          <p:nvPr>
            <p:ph idx="4294967295" type="body"/>
          </p:nvPr>
        </p:nvSpPr>
        <p:spPr>
          <a:xfrm>
            <a:off x="3342050" y="2945725"/>
            <a:ext cx="3385200" cy="5553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http://www.openworm.org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914400"/>
            <a:ext cx="8229600" cy="496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6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Long term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Full scale </a:t>
            </a: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simulation</a:t>
            </a: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a</a:t>
            </a: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n organism, </a:t>
            </a: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elegans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 term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Accurately predict simple </a:t>
            </a: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animal</a:t>
            </a: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behavior</a:t>
            </a: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using</a:t>
            </a:r>
            <a:r>
              <a:rPr b="1"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computer model.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OpenWorm’s goal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100225" y="6050400"/>
            <a:ext cx="2612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Szigeti et al,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Front. Comp. Neuro., 2014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rIns="91425" tIns="4572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2"/>
              </a:buClr>
              <a:buSzPct val="25000"/>
              <a:buFont typeface="Consolas"/>
              <a:buNone/>
            </a:pPr>
            <a:r>
              <a:rPr b="0" i="0" lang="en" sz="3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complete simulation of the worm’s brain, body and environment</a:t>
            </a:r>
          </a:p>
        </p:txBody>
      </p:sp>
      <p:sp>
        <p:nvSpPr>
          <p:cNvPr id="77" name="Shape 77"/>
          <p:cNvSpPr/>
          <p:nvPr/>
        </p:nvSpPr>
        <p:spPr>
          <a:xfrm>
            <a:off x="2696539" y="3400704"/>
            <a:ext cx="750300" cy="429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2150" lIns="64300" rIns="64300" tIns="3215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5750868" y="3400704"/>
            <a:ext cx="750300" cy="429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2150" lIns="64300" rIns="64300" tIns="3215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660319" y="1792313"/>
            <a:ext cx="2036100" cy="4128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2150" lIns="64300" rIns="64300" tIns="321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Simulated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World</a:t>
            </a:r>
          </a:p>
        </p:txBody>
      </p:sp>
      <p:pic>
        <p:nvPicPr>
          <p:cNvPr descr="C:\Users\slarson\Desktop\CelegansGoldsteinLabUNC.jpg"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479" y="2757347"/>
            <a:ext cx="2146800" cy="18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607002" y="4682292"/>
            <a:ext cx="2298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00" rIns="64300" tIns="321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Detailed simulation of  worm body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036901" y="4419351"/>
            <a:ext cx="17682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00" rIns="64300" tIns="32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Detailed simulation of  worm neurons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170" y="2865598"/>
            <a:ext cx="2451725" cy="1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rIns="91425" tIns="4572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2"/>
              </a:buClr>
              <a:buSzPct val="25000"/>
              <a:buFont typeface="Consolas"/>
              <a:buNone/>
            </a:pPr>
            <a:r>
              <a:rPr b="0" i="0" lang="en" sz="3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The goal: </a:t>
            </a:r>
            <a:r>
              <a:rPr b="1" i="0" lang="en" sz="3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understanding</a:t>
            </a:r>
            <a:r>
              <a:rPr b="0" i="0" lang="en" sz="34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 faithfully simulated nervous system end to end</a:t>
            </a:r>
          </a:p>
        </p:txBody>
      </p:sp>
      <p:pic>
        <p:nvPicPr>
          <p:cNvPr descr="C:\Users\slarson\Downloads\relativity.jpg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04" y="2418791"/>
            <a:ext cx="3461400" cy="23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 rot="10800000">
            <a:off x="3945721" y="3276495"/>
            <a:ext cx="964500" cy="8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D992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2150" lIns="64300" rIns="64300" tIns="3215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599" y="2494999"/>
            <a:ext cx="4020050" cy="22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600200"/>
            <a:ext cx="3385200" cy="4967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Behavior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Seeks out food &amp; mates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Avoids predators &amp; toxins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 social behaviors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Genomics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 fully sequenced organism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Cellular anatomy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302 neurons, 95 muscle cells, ~1000 total cells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Every cell division from fertilized egg to adult is known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Connectome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Only full organism connectome completed to date.</a:t>
            </a: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elegans background</a:t>
            </a:r>
          </a:p>
        </p:txBody>
      </p:sp>
      <p:sp>
        <p:nvSpPr>
          <p:cNvPr descr="A brief introduction to C. elegans: everything you need to know about C. elegans  basic ..." id="98" name="Shape 98" title="A brief introduction to C. elegans - YouTube">
            <a:hlinkClick r:id="rId3"/>
          </p:cNvPr>
          <p:cNvSpPr/>
          <p:nvPr/>
        </p:nvSpPr>
        <p:spPr>
          <a:xfrm>
            <a:off x="3842425" y="1507787"/>
            <a:ext cx="5123224" cy="384242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6807775" y="5852083"/>
            <a:ext cx="2130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Palyanov, Khayrulin, </a:t>
            </a:r>
            <a:r>
              <a:rPr lang="en">
                <a:solidFill>
                  <a:schemeClr val="lt1"/>
                </a:solidFill>
              </a:rPr>
              <a:t>(unpublished)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1719" r="0" t="0"/>
          <a:stretch/>
        </p:blipFill>
        <p:spPr>
          <a:xfrm>
            <a:off x="435250" y="161533"/>
            <a:ext cx="3056425" cy="216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900" y="426446"/>
            <a:ext cx="4739425" cy="1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50" y="3547016"/>
            <a:ext cx="60960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title"/>
          </p:nvPr>
        </p:nvSpPr>
        <p:spPr>
          <a:xfrm>
            <a:off x="6143625" y="3941633"/>
            <a:ext cx="3524100" cy="61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Sibernetic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2A53E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71437"/>
            <a:ext cx="8229600" cy="70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C. elegans connectome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08425" y="5472800"/>
            <a:ext cx="3108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NeuroML represenation of c. elegans conectome on OpenSource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Brain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212" y="5585891"/>
            <a:ext cx="822168" cy="8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7049900" y="5317316"/>
            <a:ext cx="18171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Padraig Gleeson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Tim Busbice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Chris Grove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Matteo Cantarelli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6">
            <a:alphaModFix/>
          </a:blip>
          <a:srcRect b="0" l="1283" r="0" t="0"/>
          <a:stretch/>
        </p:blipFill>
        <p:spPr>
          <a:xfrm>
            <a:off x="240050" y="884787"/>
            <a:ext cx="7985204" cy="432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100" y="254400"/>
            <a:ext cx="4734199" cy="56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idx="1" type="body"/>
          </p:nvPr>
        </p:nvSpPr>
        <p:spPr>
          <a:xfrm>
            <a:off x="5987400" y="6186300"/>
            <a:ext cx="3385200" cy="827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Try earning our badges at http://badgelist.com/openworm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25" y="465050"/>
            <a:ext cx="1234575" cy="12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274" y="5119745"/>
            <a:ext cx="2058065" cy="49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3809" y="2345457"/>
            <a:ext cx="1532924" cy="44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836" y="4037643"/>
            <a:ext cx="2000964" cy="62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810" y="3095900"/>
            <a:ext cx="1428929" cy="62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9427" y="6113276"/>
            <a:ext cx="1532923" cy="4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9775" y="2365048"/>
            <a:ext cx="3985474" cy="408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6250" y="350724"/>
            <a:ext cx="3183274" cy="16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0670" y="2943500"/>
            <a:ext cx="1155848" cy="110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2374" y="2325775"/>
            <a:ext cx="1234570" cy="493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663999" y="1631775"/>
            <a:ext cx="2472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Foundation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4475" y="5842174"/>
            <a:ext cx="1318875" cy="7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475" y="4097700"/>
            <a:ext cx="1318875" cy="13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